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5"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5518A9-B687-4302-9395-2322403C6656}" type="datetimeFigureOut">
              <a:rPr lang="en-US" dirty="0"/>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99A684-0CB7-41E9-A4DF-5D1C2CA5BF6F}" type="datetimeFigureOut">
              <a:rPr lang="en-US" dirty="0"/>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DD7C35-9E19-4518-A4B2-3B09CD8CC756}" type="datetimeFigureOut">
              <a:rPr lang="en-US" dirty="0"/>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196DA8-8897-4DDF-BFB6-5D83863C837A}" type="datetimeFigureOut">
              <a:rPr lang="en-US" dirty="0"/>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CBBA708-C5F0-412D-90E2-1919F0D196AE}" type="datetimeFigureOut">
              <a:rPr lang="en-US" dirty="0"/>
              <a:t>9/15/2022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9C8F8FA-EF43-4642-9368-3F4E33039BD9}" type="datetimeFigureOut">
              <a:rPr lang="en-US" dirty="0"/>
              <a:t>9/15/2022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9/15/2022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B9C5D3-0140-4E75-8D7F-C0623D06DFD7}" type="datetimeFigureOut">
              <a:rPr lang="en-US" dirty="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9/15/2022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9/15/2022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9/15/2022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AE0757-B101-4811-9189-10EB2F458E2D}" type="datetimeFigureOut">
              <a:rPr lang="en-US" dirty="0"/>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BDC078-589F-40E3-816C-EE21D62B5BBA}" type="datetimeFigureOut">
              <a:rPr lang="en-US" dirty="0"/>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9/15/2022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9B11F-40D5-4E42-AB8E-386F0CEAB075}"/>
              </a:ext>
            </a:extLst>
          </p:cNvPr>
          <p:cNvSpPr>
            <a:spLocks noGrp="1"/>
          </p:cNvSpPr>
          <p:nvPr>
            <p:ph type="ctrTitle"/>
          </p:nvPr>
        </p:nvSpPr>
        <p:spPr/>
        <p:txBody>
          <a:bodyPr/>
          <a:lstStyle/>
          <a:p>
            <a:r>
              <a:rPr lang="en-GB" dirty="0"/>
              <a:t>Enquiry in </a:t>
            </a:r>
            <a:r>
              <a:rPr lang="en-GB" dirty="0" err="1"/>
              <a:t>Heronsbridge</a:t>
            </a:r>
            <a:r>
              <a:rPr lang="en-GB" dirty="0"/>
              <a:t> School 2021-22</a:t>
            </a:r>
          </a:p>
        </p:txBody>
      </p:sp>
      <p:sp>
        <p:nvSpPr>
          <p:cNvPr id="3" name="Subtitle 2">
            <a:extLst>
              <a:ext uri="{FF2B5EF4-FFF2-40B4-BE49-F238E27FC236}">
                <a16:creationId xmlns:a16="http://schemas.microsoft.com/office/drawing/2014/main" id="{2C9994A1-E271-4E65-A868-95E497E370C9}"/>
              </a:ext>
            </a:extLst>
          </p:cNvPr>
          <p:cNvSpPr>
            <a:spLocks noGrp="1"/>
          </p:cNvSpPr>
          <p:nvPr>
            <p:ph type="subTitle" idx="1"/>
          </p:nvPr>
        </p:nvSpPr>
        <p:spPr/>
        <p:txBody>
          <a:bodyPr>
            <a:normAutofit/>
          </a:bodyPr>
          <a:lstStyle/>
          <a:p>
            <a:r>
              <a:rPr lang="en-GB" sz="3200" dirty="0"/>
              <a:t>Enquiry Theme: Re-imagining Schooling</a:t>
            </a:r>
          </a:p>
        </p:txBody>
      </p:sp>
    </p:spTree>
    <p:extLst>
      <p:ext uri="{BB962C8B-B14F-4D97-AF65-F5344CB8AC3E}">
        <p14:creationId xmlns:p14="http://schemas.microsoft.com/office/powerpoint/2010/main" val="1147464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1DE1D-DC29-4377-B770-282E941B8D1B}"/>
              </a:ext>
            </a:extLst>
          </p:cNvPr>
          <p:cNvSpPr>
            <a:spLocks noGrp="1"/>
          </p:cNvSpPr>
          <p:nvPr>
            <p:ph type="title"/>
          </p:nvPr>
        </p:nvSpPr>
        <p:spPr/>
        <p:txBody>
          <a:bodyPr/>
          <a:lstStyle/>
          <a:p>
            <a:r>
              <a:rPr lang="en-GB" dirty="0"/>
              <a:t>Emerging Findings:  Learning Environment</a:t>
            </a:r>
          </a:p>
        </p:txBody>
      </p:sp>
      <p:sp>
        <p:nvSpPr>
          <p:cNvPr id="3" name="Content Placeholder 2">
            <a:extLst>
              <a:ext uri="{FF2B5EF4-FFF2-40B4-BE49-F238E27FC236}">
                <a16:creationId xmlns:a16="http://schemas.microsoft.com/office/drawing/2014/main" id="{A41B2E43-059F-44A2-BAA4-ABE9475CE95A}"/>
              </a:ext>
            </a:extLst>
          </p:cNvPr>
          <p:cNvSpPr>
            <a:spLocks noGrp="1"/>
          </p:cNvSpPr>
          <p:nvPr>
            <p:ph idx="1"/>
          </p:nvPr>
        </p:nvSpPr>
        <p:spPr/>
        <p:txBody>
          <a:bodyPr>
            <a:normAutofit fontScale="85000" lnSpcReduction="20000"/>
          </a:bodyPr>
          <a:lstStyle/>
          <a:p>
            <a:r>
              <a:rPr lang="en-GB" dirty="0">
                <a:effectLst/>
              </a:rPr>
              <a:t>How the non-negotiables regarding the school annual calendar impacts on teaching- annual reviews, mandatory training, individualised timetables for some pupils. However, events were also viewed as essential part of the school curriculum </a:t>
            </a:r>
            <a:r>
              <a:rPr lang="en-GB" dirty="0" err="1">
                <a:effectLst/>
              </a:rPr>
              <a:t>e.g</a:t>
            </a:r>
            <a:r>
              <a:rPr lang="en-GB" dirty="0">
                <a:effectLst/>
              </a:rPr>
              <a:t> St David’s Day </a:t>
            </a:r>
          </a:p>
          <a:p>
            <a:r>
              <a:rPr lang="en-GB" dirty="0">
                <a:effectLst/>
              </a:rPr>
              <a:t>How staffing impacts on teaching and learning especially in a special school context.</a:t>
            </a:r>
          </a:p>
          <a:p>
            <a:r>
              <a:rPr lang="en-GB" dirty="0">
                <a:effectLst/>
              </a:rPr>
              <a:t>The coronavirus still impacting on classroom routines due to reduced energy within staff teams/ classrooms, due to staff cover or returning to work with the after effects of the virus, alongside the anxiety that it still causes.</a:t>
            </a:r>
          </a:p>
          <a:p>
            <a:r>
              <a:rPr lang="en-GB" dirty="0">
                <a:effectLst/>
              </a:rPr>
              <a:t>Reward systems using our ‘Heron Heroes’ (Independent Izzy, Sustainability Sam, Opportunity Olli and Well-being </a:t>
            </a:r>
            <a:r>
              <a:rPr lang="en-GB" dirty="0" err="1">
                <a:effectLst/>
              </a:rPr>
              <a:t>Wynnie</a:t>
            </a:r>
            <a:r>
              <a:rPr lang="en-GB" dirty="0">
                <a:effectLst/>
              </a:rPr>
              <a:t>) which are directly linked to the four purposes and our corresponding school values, are highly motivating.</a:t>
            </a:r>
          </a:p>
          <a:p>
            <a:r>
              <a:rPr lang="en-GB" dirty="0">
                <a:effectLst/>
              </a:rPr>
              <a:t>Teachers have developed age/ stage appropriate ways to embed the four purposes.</a:t>
            </a:r>
          </a:p>
          <a:p>
            <a:endParaRPr lang="en-GB" dirty="0">
              <a:effectLst/>
            </a:endParaRPr>
          </a:p>
          <a:p>
            <a:endParaRPr lang="en-GB" dirty="0">
              <a:effectLst/>
            </a:endParaRPr>
          </a:p>
          <a:p>
            <a:endParaRPr lang="en-GB" dirty="0">
              <a:effectLst/>
            </a:endParaRPr>
          </a:p>
          <a:p>
            <a:endParaRPr lang="en-GB" dirty="0"/>
          </a:p>
        </p:txBody>
      </p:sp>
    </p:spTree>
    <p:extLst>
      <p:ext uri="{BB962C8B-B14F-4D97-AF65-F5344CB8AC3E}">
        <p14:creationId xmlns:p14="http://schemas.microsoft.com/office/powerpoint/2010/main" val="2225408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1DE1D-DC29-4377-B770-282E941B8D1B}"/>
              </a:ext>
            </a:extLst>
          </p:cNvPr>
          <p:cNvSpPr>
            <a:spLocks noGrp="1"/>
          </p:cNvSpPr>
          <p:nvPr>
            <p:ph type="title"/>
          </p:nvPr>
        </p:nvSpPr>
        <p:spPr/>
        <p:txBody>
          <a:bodyPr/>
          <a:lstStyle/>
          <a:p>
            <a:r>
              <a:rPr lang="en-GB" dirty="0"/>
              <a:t>Emerging Findings:  Pedagogy </a:t>
            </a:r>
          </a:p>
        </p:txBody>
      </p:sp>
      <p:sp>
        <p:nvSpPr>
          <p:cNvPr id="3" name="Content Placeholder 2">
            <a:extLst>
              <a:ext uri="{FF2B5EF4-FFF2-40B4-BE49-F238E27FC236}">
                <a16:creationId xmlns:a16="http://schemas.microsoft.com/office/drawing/2014/main" id="{A41B2E43-059F-44A2-BAA4-ABE9475CE95A}"/>
              </a:ext>
            </a:extLst>
          </p:cNvPr>
          <p:cNvSpPr>
            <a:spLocks noGrp="1"/>
          </p:cNvSpPr>
          <p:nvPr>
            <p:ph idx="1"/>
          </p:nvPr>
        </p:nvSpPr>
        <p:spPr/>
        <p:txBody>
          <a:bodyPr>
            <a:normAutofit fontScale="55000" lnSpcReduction="20000"/>
          </a:bodyPr>
          <a:lstStyle/>
          <a:p>
            <a:pPr lvl="0"/>
            <a:r>
              <a:rPr lang="en-GB" dirty="0">
                <a:effectLst/>
              </a:rPr>
              <a:t>Plenary sessions are encouraged whereby pupils are able to say what skills they have been developing- “I’m an opportunity Ollie because I can…..” this can also be used for peer assessments.  Fits in nicely for assessment of learning. For non-verbal pupils they are encouraged to select the appropriate visual of the Heron Squad for their learning.</a:t>
            </a:r>
          </a:p>
          <a:p>
            <a:pPr lvl="0"/>
            <a:r>
              <a:rPr lang="en-GB" dirty="0">
                <a:effectLst/>
              </a:rPr>
              <a:t>Accreditation for the older pupils is also linked to the four purposes which supports home learning and life experiences.</a:t>
            </a:r>
          </a:p>
          <a:p>
            <a:pPr lvl="0"/>
            <a:r>
              <a:rPr lang="en-GB" dirty="0">
                <a:effectLst/>
              </a:rPr>
              <a:t>Teachers have developed individual need-based learning opportunities to embed the four purposes- wellbeing is the main focus area for our more sensory learners. Staff have been trialling the use of coloured lights and feathers to introduce and end lessons focusing on one of our values.</a:t>
            </a:r>
          </a:p>
          <a:p>
            <a:pPr lvl="0"/>
            <a:r>
              <a:rPr lang="en-GB" dirty="0">
                <a:effectLst/>
              </a:rPr>
              <a:t>Real life experiences are being developed. Skills and knowledge are developed within the classroom and applied in a real context.</a:t>
            </a:r>
          </a:p>
          <a:p>
            <a:r>
              <a:rPr lang="en-GB" dirty="0">
                <a:effectLst/>
              </a:rPr>
              <a:t>Staff are becoming increasingly inventive in their pedagogy and adapting lessons and learning environments to engage all learners.</a:t>
            </a:r>
          </a:p>
          <a:p>
            <a:pPr lvl="0"/>
            <a:r>
              <a:rPr lang="en-GB" dirty="0">
                <a:effectLst/>
              </a:rPr>
              <a:t>Assessment for learning is integrated into lessons through our Heron Squad </a:t>
            </a:r>
            <a:r>
              <a:rPr lang="en-GB" dirty="0" err="1">
                <a:effectLst/>
              </a:rPr>
              <a:t>e.g”Pupil</a:t>
            </a:r>
            <a:r>
              <a:rPr lang="en-GB" dirty="0">
                <a:effectLst/>
              </a:rPr>
              <a:t> A, you were an Independent Izzy because you counted to 10 on your own”.</a:t>
            </a:r>
          </a:p>
          <a:p>
            <a:pPr lvl="0"/>
            <a:r>
              <a:rPr lang="en-GB" dirty="0">
                <a:effectLst/>
              </a:rPr>
              <a:t>In some classes evidence sheets now have pictures of the Heron Squad figures on them and pupils are encouraged to circle the one that best fits that activity.</a:t>
            </a:r>
          </a:p>
          <a:p>
            <a:pPr lvl="0"/>
            <a:r>
              <a:rPr lang="en-GB" dirty="0">
                <a:effectLst/>
              </a:rPr>
              <a:t>Creative ways of providing verbal and written feedback are being developed whole school. Some plenary sessions have varying types of physical praise, special claps, that pupils can choose ‘pat on the back’, ‘</a:t>
            </a:r>
            <a:r>
              <a:rPr lang="en-GB" dirty="0" err="1">
                <a:effectLst/>
              </a:rPr>
              <a:t>whoosh’etc</a:t>
            </a:r>
            <a:endParaRPr lang="en-GB" dirty="0">
              <a:effectLst/>
            </a:endParaRPr>
          </a:p>
          <a:p>
            <a:endParaRPr lang="en-GB" dirty="0">
              <a:effectLst/>
            </a:endParaRPr>
          </a:p>
          <a:p>
            <a:endParaRPr lang="en-GB" dirty="0"/>
          </a:p>
        </p:txBody>
      </p:sp>
    </p:spTree>
    <p:extLst>
      <p:ext uri="{BB962C8B-B14F-4D97-AF65-F5344CB8AC3E}">
        <p14:creationId xmlns:p14="http://schemas.microsoft.com/office/powerpoint/2010/main" val="3070458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9F72A-3F11-42B7-B10E-D20FDC3CCDD7}"/>
              </a:ext>
            </a:extLst>
          </p:cNvPr>
          <p:cNvSpPr>
            <a:spLocks noGrp="1"/>
          </p:cNvSpPr>
          <p:nvPr>
            <p:ph type="title"/>
          </p:nvPr>
        </p:nvSpPr>
        <p:spPr/>
        <p:txBody>
          <a:bodyPr/>
          <a:lstStyle/>
          <a:p>
            <a:r>
              <a:rPr lang="en-GB" dirty="0"/>
              <a:t>Emerging Recommendations</a:t>
            </a:r>
          </a:p>
        </p:txBody>
      </p:sp>
      <p:sp>
        <p:nvSpPr>
          <p:cNvPr id="3" name="Text Placeholder 2">
            <a:extLst>
              <a:ext uri="{FF2B5EF4-FFF2-40B4-BE49-F238E27FC236}">
                <a16:creationId xmlns:a16="http://schemas.microsoft.com/office/drawing/2014/main" id="{213D2AA0-50C6-4A8B-A5E1-4121F0065057}"/>
              </a:ext>
            </a:extLst>
          </p:cNvPr>
          <p:cNvSpPr>
            <a:spLocks noGrp="1"/>
          </p:cNvSpPr>
          <p:nvPr>
            <p:ph type="body" idx="1"/>
          </p:nvPr>
        </p:nvSpPr>
        <p:spPr/>
        <p:txBody>
          <a:bodyPr/>
          <a:lstStyle/>
          <a:p>
            <a:r>
              <a:rPr lang="en-GB"/>
              <a:t>Teacher level</a:t>
            </a:r>
            <a:endParaRPr lang="en-GB" dirty="0"/>
          </a:p>
        </p:txBody>
      </p:sp>
      <p:sp>
        <p:nvSpPr>
          <p:cNvPr id="4" name="Content Placeholder 3">
            <a:extLst>
              <a:ext uri="{FF2B5EF4-FFF2-40B4-BE49-F238E27FC236}">
                <a16:creationId xmlns:a16="http://schemas.microsoft.com/office/drawing/2014/main" id="{E920C44E-1793-4216-9DC6-65606DB95220}"/>
              </a:ext>
            </a:extLst>
          </p:cNvPr>
          <p:cNvSpPr>
            <a:spLocks noGrp="1"/>
          </p:cNvSpPr>
          <p:nvPr>
            <p:ph sz="half" idx="2"/>
          </p:nvPr>
        </p:nvSpPr>
        <p:spPr/>
        <p:txBody>
          <a:bodyPr>
            <a:normAutofit fontScale="85000" lnSpcReduction="10000"/>
          </a:bodyPr>
          <a:lstStyle/>
          <a:p>
            <a:pPr lvl="0"/>
            <a:r>
              <a:rPr lang="en-GB" dirty="0">
                <a:effectLst/>
              </a:rPr>
              <a:t>Reflective journals seemed the less intrusive means of gathering evidence and far more personal. Teaching staff found the process useful as it helped them plan for the next steps and consider how to do things differently and how to improve on what was already working. Because there were no right or wrong answers there was greater freedom.</a:t>
            </a:r>
          </a:p>
          <a:p>
            <a:r>
              <a:rPr lang="en-GB" dirty="0">
                <a:effectLst/>
              </a:rPr>
              <a:t>Engaging in enquiry has presented new information on how to move forward especially regarding assessment for learning</a:t>
            </a:r>
            <a:endParaRPr lang="en-GB" dirty="0"/>
          </a:p>
        </p:txBody>
      </p:sp>
      <p:sp>
        <p:nvSpPr>
          <p:cNvPr id="5" name="Text Placeholder 4">
            <a:extLst>
              <a:ext uri="{FF2B5EF4-FFF2-40B4-BE49-F238E27FC236}">
                <a16:creationId xmlns:a16="http://schemas.microsoft.com/office/drawing/2014/main" id="{639DA440-ADEA-4837-9CDF-6B09F8D93552}"/>
              </a:ext>
            </a:extLst>
          </p:cNvPr>
          <p:cNvSpPr>
            <a:spLocks noGrp="1"/>
          </p:cNvSpPr>
          <p:nvPr>
            <p:ph type="body" sz="quarter" idx="3"/>
          </p:nvPr>
        </p:nvSpPr>
        <p:spPr/>
        <p:txBody>
          <a:bodyPr/>
          <a:lstStyle/>
          <a:p>
            <a:r>
              <a:rPr lang="en-GB" dirty="0"/>
              <a:t>School level</a:t>
            </a:r>
          </a:p>
        </p:txBody>
      </p:sp>
      <p:sp>
        <p:nvSpPr>
          <p:cNvPr id="6" name="Content Placeholder 5">
            <a:extLst>
              <a:ext uri="{FF2B5EF4-FFF2-40B4-BE49-F238E27FC236}">
                <a16:creationId xmlns:a16="http://schemas.microsoft.com/office/drawing/2014/main" id="{524A1FA9-0A87-4731-8781-07FCC38D10EE}"/>
              </a:ext>
            </a:extLst>
          </p:cNvPr>
          <p:cNvSpPr>
            <a:spLocks noGrp="1"/>
          </p:cNvSpPr>
          <p:nvPr>
            <p:ph sz="quarter" idx="4"/>
          </p:nvPr>
        </p:nvSpPr>
        <p:spPr/>
        <p:txBody>
          <a:bodyPr>
            <a:normAutofit fontScale="85000" lnSpcReduction="10000"/>
          </a:bodyPr>
          <a:lstStyle/>
          <a:p>
            <a:r>
              <a:rPr lang="en-GB" dirty="0">
                <a:effectLst/>
              </a:rPr>
              <a:t>Having a cross-section of staff across the school with varying experience has also proven useful as younger staff have been empowered by positive feedback from more experienced staff. More senior staff have new ideas  to take back to their own classrooms to trial.</a:t>
            </a:r>
          </a:p>
          <a:p>
            <a:r>
              <a:rPr lang="en-GB" dirty="0">
                <a:effectLst/>
              </a:rPr>
              <a:t>Engaging in a whole school enquiry has presented opportunity for smaller scale class based enquiries. </a:t>
            </a:r>
          </a:p>
          <a:p>
            <a:endParaRPr lang="en-GB" dirty="0"/>
          </a:p>
        </p:txBody>
      </p:sp>
    </p:spTree>
    <p:extLst>
      <p:ext uri="{BB962C8B-B14F-4D97-AF65-F5344CB8AC3E}">
        <p14:creationId xmlns:p14="http://schemas.microsoft.com/office/powerpoint/2010/main" val="555142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51E3B-3A9D-4CA3-904A-347BAE848E30}"/>
              </a:ext>
            </a:extLst>
          </p:cNvPr>
          <p:cNvSpPr>
            <a:spLocks noGrp="1"/>
          </p:cNvSpPr>
          <p:nvPr>
            <p:ph type="title"/>
          </p:nvPr>
        </p:nvSpPr>
        <p:spPr/>
        <p:txBody>
          <a:bodyPr/>
          <a:lstStyle/>
          <a:p>
            <a:r>
              <a:rPr lang="en-GB" dirty="0"/>
              <a:t>Enquiry Overview</a:t>
            </a:r>
          </a:p>
        </p:txBody>
      </p:sp>
      <p:sp>
        <p:nvSpPr>
          <p:cNvPr id="3" name="Content Placeholder 2">
            <a:extLst>
              <a:ext uri="{FF2B5EF4-FFF2-40B4-BE49-F238E27FC236}">
                <a16:creationId xmlns:a16="http://schemas.microsoft.com/office/drawing/2014/main" id="{BB6CEA66-7559-4FD8-BC7E-894DF1F2DF9A}"/>
              </a:ext>
            </a:extLst>
          </p:cNvPr>
          <p:cNvSpPr>
            <a:spLocks noGrp="1"/>
          </p:cNvSpPr>
          <p:nvPr>
            <p:ph idx="1"/>
          </p:nvPr>
        </p:nvSpPr>
        <p:spPr>
          <a:xfrm>
            <a:off x="680321" y="2336872"/>
            <a:ext cx="10240964" cy="3922259"/>
          </a:xfrm>
        </p:spPr>
        <p:txBody>
          <a:bodyPr>
            <a:normAutofit/>
          </a:bodyPr>
          <a:lstStyle/>
          <a:p>
            <a:r>
              <a:rPr lang="en-GB" dirty="0"/>
              <a:t>Since 2018, </a:t>
            </a:r>
            <a:r>
              <a:rPr lang="en-GB" dirty="0" err="1"/>
              <a:t>Heronsbridge</a:t>
            </a:r>
            <a:r>
              <a:rPr lang="en-GB" dirty="0"/>
              <a:t> school has been exploring Curriculum for Wales through it’s ongoing involvement as both a Pioneer Curriculum and Professional Learning School.</a:t>
            </a:r>
          </a:p>
          <a:p>
            <a:r>
              <a:rPr lang="en-GB" dirty="0"/>
              <a:t>Developing Curriculum for Wales is a target on our School improvement Plan specifically curriculum design.</a:t>
            </a:r>
          </a:p>
          <a:p>
            <a:r>
              <a:rPr lang="en-GB" dirty="0"/>
              <a:t>To date we have identified our vision and explored what the Four Purposes look like for our learners.</a:t>
            </a:r>
          </a:p>
          <a:p>
            <a:r>
              <a:rPr lang="en-GB" dirty="0"/>
              <a:t>We have embedded the Four Purposes into our planning through enquiry</a:t>
            </a:r>
          </a:p>
          <a:p>
            <a:r>
              <a:rPr lang="en-GB" dirty="0"/>
              <a:t>And created </a:t>
            </a:r>
            <a:r>
              <a:rPr lang="en-GB" dirty="0" err="1"/>
              <a:t>AoLE</a:t>
            </a:r>
            <a:r>
              <a:rPr lang="en-GB" dirty="0"/>
              <a:t> groups to trial key areas of focus</a:t>
            </a:r>
          </a:p>
        </p:txBody>
      </p:sp>
    </p:spTree>
    <p:extLst>
      <p:ext uri="{BB962C8B-B14F-4D97-AF65-F5344CB8AC3E}">
        <p14:creationId xmlns:p14="http://schemas.microsoft.com/office/powerpoint/2010/main" val="2276484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51E3B-3A9D-4CA3-904A-347BAE848E30}"/>
              </a:ext>
            </a:extLst>
          </p:cNvPr>
          <p:cNvSpPr>
            <a:spLocks noGrp="1"/>
          </p:cNvSpPr>
          <p:nvPr>
            <p:ph type="title"/>
          </p:nvPr>
        </p:nvSpPr>
        <p:spPr/>
        <p:txBody>
          <a:bodyPr/>
          <a:lstStyle/>
          <a:p>
            <a:r>
              <a:rPr lang="en-GB" dirty="0"/>
              <a:t>Enquiry Culture</a:t>
            </a:r>
          </a:p>
        </p:txBody>
      </p:sp>
      <p:sp>
        <p:nvSpPr>
          <p:cNvPr id="3" name="Content Placeholder 2">
            <a:extLst>
              <a:ext uri="{FF2B5EF4-FFF2-40B4-BE49-F238E27FC236}">
                <a16:creationId xmlns:a16="http://schemas.microsoft.com/office/drawing/2014/main" id="{BB6CEA66-7559-4FD8-BC7E-894DF1F2DF9A}"/>
              </a:ext>
            </a:extLst>
          </p:cNvPr>
          <p:cNvSpPr>
            <a:spLocks noGrp="1"/>
          </p:cNvSpPr>
          <p:nvPr>
            <p:ph idx="1"/>
          </p:nvPr>
        </p:nvSpPr>
        <p:spPr>
          <a:xfrm>
            <a:off x="680321" y="2336872"/>
            <a:ext cx="10240964" cy="3922259"/>
          </a:xfrm>
        </p:spPr>
        <p:txBody>
          <a:bodyPr>
            <a:normAutofit/>
          </a:bodyPr>
          <a:lstStyle/>
          <a:p>
            <a:r>
              <a:rPr lang="en-GB" dirty="0"/>
              <a:t>Co-construction has been our way of working throughout our transformation journey, including teachers, leaders, governors, support staff and pupils.</a:t>
            </a:r>
          </a:p>
          <a:p>
            <a:r>
              <a:rPr lang="en-GB" dirty="0"/>
              <a:t>Schools as Learning Organisations (SLO) model has been utilised to support cultural changes needed in school to support the realisation of Curriculum for wales.</a:t>
            </a:r>
          </a:p>
          <a:p>
            <a:r>
              <a:rPr lang="en-GB" dirty="0"/>
              <a:t>The Professional Standards for Teaching and Leadership (PSTL) and Professional Standards for Assisting Teaching (PSAT)  are used as a self evaluation resource to support personal development within specific areas appropriate to role, pupil needs and personal development needs</a:t>
            </a:r>
          </a:p>
          <a:p>
            <a:endParaRPr lang="en-GB" dirty="0"/>
          </a:p>
        </p:txBody>
      </p:sp>
    </p:spTree>
    <p:extLst>
      <p:ext uri="{BB962C8B-B14F-4D97-AF65-F5344CB8AC3E}">
        <p14:creationId xmlns:p14="http://schemas.microsoft.com/office/powerpoint/2010/main" val="924172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51D35-C13D-4144-88BD-BA9169984883}"/>
              </a:ext>
            </a:extLst>
          </p:cNvPr>
          <p:cNvSpPr>
            <a:spLocks noGrp="1"/>
          </p:cNvSpPr>
          <p:nvPr>
            <p:ph type="title"/>
          </p:nvPr>
        </p:nvSpPr>
        <p:spPr/>
        <p:txBody>
          <a:bodyPr/>
          <a:lstStyle/>
          <a:p>
            <a:pPr algn="l"/>
            <a:r>
              <a:rPr lang="en-GB" dirty="0"/>
              <a:t>Question: The Pebble in our Shoe…..</a:t>
            </a:r>
          </a:p>
        </p:txBody>
      </p:sp>
      <p:sp>
        <p:nvSpPr>
          <p:cNvPr id="3" name="Text Placeholder 2">
            <a:extLst>
              <a:ext uri="{FF2B5EF4-FFF2-40B4-BE49-F238E27FC236}">
                <a16:creationId xmlns:a16="http://schemas.microsoft.com/office/drawing/2014/main" id="{1E0511C6-B437-4932-A490-40BDEF10A839}"/>
              </a:ext>
            </a:extLst>
          </p:cNvPr>
          <p:cNvSpPr>
            <a:spLocks noGrp="1"/>
          </p:cNvSpPr>
          <p:nvPr>
            <p:ph type="body" idx="1"/>
          </p:nvPr>
        </p:nvSpPr>
        <p:spPr/>
        <p:txBody>
          <a:bodyPr>
            <a:noAutofit/>
          </a:bodyPr>
          <a:lstStyle/>
          <a:p>
            <a:pPr algn="l"/>
            <a:r>
              <a:rPr lang="en-GB" sz="4000" dirty="0">
                <a:solidFill>
                  <a:srgbClr val="002060"/>
                </a:solidFill>
              </a:rPr>
              <a:t>How do we know how well our pupils are learning in order to meet the four purposes?</a:t>
            </a:r>
          </a:p>
        </p:txBody>
      </p:sp>
    </p:spTree>
    <p:extLst>
      <p:ext uri="{BB962C8B-B14F-4D97-AF65-F5344CB8AC3E}">
        <p14:creationId xmlns:p14="http://schemas.microsoft.com/office/powerpoint/2010/main" val="3979745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147EA-3197-4C22-8558-457FA89CDB34}"/>
              </a:ext>
            </a:extLst>
          </p:cNvPr>
          <p:cNvSpPr>
            <a:spLocks noGrp="1"/>
          </p:cNvSpPr>
          <p:nvPr>
            <p:ph type="title"/>
          </p:nvPr>
        </p:nvSpPr>
        <p:spPr/>
        <p:txBody>
          <a:bodyPr/>
          <a:lstStyle/>
          <a:p>
            <a:r>
              <a:rPr lang="en-GB" dirty="0"/>
              <a:t>Methodology/ Professional Development</a:t>
            </a:r>
          </a:p>
        </p:txBody>
      </p:sp>
      <p:sp>
        <p:nvSpPr>
          <p:cNvPr id="3" name="Content Placeholder 2">
            <a:extLst>
              <a:ext uri="{FF2B5EF4-FFF2-40B4-BE49-F238E27FC236}">
                <a16:creationId xmlns:a16="http://schemas.microsoft.com/office/drawing/2014/main" id="{E4003E11-9999-4081-A968-9A657C91E809}"/>
              </a:ext>
            </a:extLst>
          </p:cNvPr>
          <p:cNvSpPr>
            <a:spLocks noGrp="1"/>
          </p:cNvSpPr>
          <p:nvPr>
            <p:ph sz="half" idx="1"/>
          </p:nvPr>
        </p:nvSpPr>
        <p:spPr/>
        <p:txBody>
          <a:bodyPr>
            <a:normAutofit/>
          </a:bodyPr>
          <a:lstStyle/>
          <a:p>
            <a:r>
              <a:rPr lang="en-GB" dirty="0">
                <a:effectLst/>
              </a:rPr>
              <a:t>A reflective diary covering five weeks, involving six members of teaching staff who volunteered from each department in the school. </a:t>
            </a:r>
          </a:p>
          <a:p>
            <a:r>
              <a:rPr lang="en-GB" dirty="0">
                <a:effectLst/>
              </a:rPr>
              <a:t>The staff ranged from highly experienced Heads of Department to recently qualified staff. </a:t>
            </a:r>
          </a:p>
          <a:p>
            <a:endParaRPr lang="en-GB" dirty="0"/>
          </a:p>
        </p:txBody>
      </p:sp>
      <p:sp>
        <p:nvSpPr>
          <p:cNvPr id="4" name="Content Placeholder 3">
            <a:extLst>
              <a:ext uri="{FF2B5EF4-FFF2-40B4-BE49-F238E27FC236}">
                <a16:creationId xmlns:a16="http://schemas.microsoft.com/office/drawing/2014/main" id="{D08ABDA7-6FA8-4356-A1EC-D385DFA645E7}"/>
              </a:ext>
            </a:extLst>
          </p:cNvPr>
          <p:cNvSpPr>
            <a:spLocks noGrp="1"/>
          </p:cNvSpPr>
          <p:nvPr>
            <p:ph sz="half" idx="2"/>
          </p:nvPr>
        </p:nvSpPr>
        <p:spPr/>
        <p:txBody>
          <a:bodyPr>
            <a:normAutofit/>
          </a:bodyPr>
          <a:lstStyle/>
          <a:p>
            <a:r>
              <a:rPr lang="en-GB" dirty="0">
                <a:effectLst/>
              </a:rPr>
              <a:t>Their engagement was for their professional development as well as to reflect on ideas they were trialling within their own classrooms.</a:t>
            </a:r>
          </a:p>
          <a:p>
            <a:r>
              <a:rPr lang="en-GB" dirty="0">
                <a:effectLst/>
              </a:rPr>
              <a:t>To support School improvement targets</a:t>
            </a:r>
          </a:p>
          <a:p>
            <a:endParaRPr lang="en-GB" dirty="0">
              <a:effectLst/>
            </a:endParaRPr>
          </a:p>
          <a:p>
            <a:endParaRPr lang="en-GB" dirty="0">
              <a:effectLst/>
            </a:endParaRPr>
          </a:p>
          <a:p>
            <a:endParaRPr lang="en-GB" dirty="0"/>
          </a:p>
        </p:txBody>
      </p:sp>
    </p:spTree>
    <p:extLst>
      <p:ext uri="{BB962C8B-B14F-4D97-AF65-F5344CB8AC3E}">
        <p14:creationId xmlns:p14="http://schemas.microsoft.com/office/powerpoint/2010/main" val="3311918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402A0-AFCF-448B-AB82-90F48E330A84}"/>
              </a:ext>
            </a:extLst>
          </p:cNvPr>
          <p:cNvSpPr>
            <a:spLocks noGrp="1"/>
          </p:cNvSpPr>
          <p:nvPr>
            <p:ph type="title"/>
          </p:nvPr>
        </p:nvSpPr>
        <p:spPr/>
        <p:txBody>
          <a:bodyPr/>
          <a:lstStyle/>
          <a:p>
            <a:r>
              <a:rPr lang="en-GB" dirty="0"/>
              <a:t>Enquiry Design</a:t>
            </a:r>
          </a:p>
        </p:txBody>
      </p:sp>
      <p:sp>
        <p:nvSpPr>
          <p:cNvPr id="3" name="Content Placeholder 2">
            <a:extLst>
              <a:ext uri="{FF2B5EF4-FFF2-40B4-BE49-F238E27FC236}">
                <a16:creationId xmlns:a16="http://schemas.microsoft.com/office/drawing/2014/main" id="{380D585B-1D30-4B10-B6EA-C03FBABA4960}"/>
              </a:ext>
            </a:extLst>
          </p:cNvPr>
          <p:cNvSpPr>
            <a:spLocks noGrp="1"/>
          </p:cNvSpPr>
          <p:nvPr>
            <p:ph idx="1"/>
          </p:nvPr>
        </p:nvSpPr>
        <p:spPr/>
        <p:txBody>
          <a:bodyPr>
            <a:normAutofit fontScale="77500" lnSpcReduction="20000"/>
          </a:bodyPr>
          <a:lstStyle/>
          <a:p>
            <a:r>
              <a:rPr lang="en-GB" dirty="0">
                <a:effectLst/>
              </a:rPr>
              <a:t>Initially, the only information given was the enquiry question, a time scale of five weeks and a request that each weekly reflection was no longer than a paragraph, simply because we were mindful of additional workload. </a:t>
            </a:r>
          </a:p>
          <a:p>
            <a:r>
              <a:rPr lang="en-GB" dirty="0">
                <a:effectLst/>
              </a:rPr>
              <a:t>However, the staff involved requested a set format/ structure to follow. Then a simple proforma was discussed and circulated.</a:t>
            </a:r>
          </a:p>
          <a:p>
            <a:r>
              <a:rPr lang="en-GB" dirty="0">
                <a:effectLst/>
              </a:rPr>
              <a:t>Additionally, links were made with Professional Standards for Teaching and Leadership as well as the’ Schools as Learning Organisation Model’, specifically the dimension ‘establishing a culture of enquiry, innovation and exploration’. From this context staff seemed more confident as it gave the ‘why’ to the point of the research on a national and local context and’ was a collective approach with the same starting point and expectations. Reflection would be discussed as a group at a later date. </a:t>
            </a:r>
          </a:p>
          <a:p>
            <a:r>
              <a:rPr lang="en-GB" dirty="0">
                <a:effectLst/>
              </a:rPr>
              <a:t>Data was analysed for emerging themes, pedagogy and how practice could be shared whole school based on the enquiry question of, </a:t>
            </a:r>
            <a:r>
              <a:rPr lang="en-GB" b="1" dirty="0">
                <a:effectLst/>
              </a:rPr>
              <a:t>‘how do we know how well our pupils are learning in order to meet the four purposes?’</a:t>
            </a:r>
            <a:endParaRPr lang="en-GB" dirty="0">
              <a:effectLst/>
            </a:endParaRPr>
          </a:p>
          <a:p>
            <a:endParaRPr lang="en-GB" dirty="0"/>
          </a:p>
        </p:txBody>
      </p:sp>
    </p:spTree>
    <p:extLst>
      <p:ext uri="{BB962C8B-B14F-4D97-AF65-F5344CB8AC3E}">
        <p14:creationId xmlns:p14="http://schemas.microsoft.com/office/powerpoint/2010/main" val="1941140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A552F-3C8A-41C7-911D-FDD3424245E7}"/>
              </a:ext>
            </a:extLst>
          </p:cNvPr>
          <p:cNvSpPr>
            <a:spLocks noGrp="1"/>
          </p:cNvSpPr>
          <p:nvPr>
            <p:ph type="title"/>
          </p:nvPr>
        </p:nvSpPr>
        <p:spPr/>
        <p:txBody>
          <a:bodyPr/>
          <a:lstStyle/>
          <a:p>
            <a:r>
              <a:rPr lang="en-GB" dirty="0"/>
              <a:t>Subsidiarity &amp; teacher agency</a:t>
            </a:r>
          </a:p>
        </p:txBody>
      </p:sp>
      <p:sp>
        <p:nvSpPr>
          <p:cNvPr id="3" name="Content Placeholder 2">
            <a:extLst>
              <a:ext uri="{FF2B5EF4-FFF2-40B4-BE49-F238E27FC236}">
                <a16:creationId xmlns:a16="http://schemas.microsoft.com/office/drawing/2014/main" id="{514607E1-E61C-462C-A3B2-DDBD304697F9}"/>
              </a:ext>
            </a:extLst>
          </p:cNvPr>
          <p:cNvSpPr>
            <a:spLocks noGrp="1"/>
          </p:cNvSpPr>
          <p:nvPr>
            <p:ph idx="1"/>
          </p:nvPr>
        </p:nvSpPr>
        <p:spPr/>
        <p:txBody>
          <a:bodyPr/>
          <a:lstStyle/>
          <a:p>
            <a:r>
              <a:rPr lang="en-GB" sz="2000" dirty="0">
                <a:effectLst/>
              </a:rPr>
              <a:t>The vision for Curriculum for Wales 2022 is aspirational and to realise the Welsh Government’s ambition for this vision, </a:t>
            </a:r>
          </a:p>
          <a:p>
            <a:pPr marL="0" indent="0">
              <a:buNone/>
            </a:pPr>
            <a:r>
              <a:rPr lang="en-GB" i="1" dirty="0">
                <a:effectLst/>
              </a:rPr>
              <a:t>“it affords substantially more flexibility and autonomy to teachers and schools, positions learners as central to curriculum decision making, promotes active forms of pedagogy….” (</a:t>
            </a:r>
            <a:r>
              <a:rPr lang="en-GB" i="1" dirty="0" err="1">
                <a:effectLst/>
              </a:rPr>
              <a:t>Sinnema</a:t>
            </a:r>
            <a:r>
              <a:rPr lang="en-GB" i="1" dirty="0">
                <a:effectLst/>
              </a:rPr>
              <a:t> et al, 2020)</a:t>
            </a:r>
          </a:p>
          <a:p>
            <a:r>
              <a:rPr lang="en-GB" sz="2000" dirty="0">
                <a:effectLst/>
              </a:rPr>
              <a:t>The idea of autonomy for teachers, replacing the very “prescriptive content-led approaches to teaching”, as the current National curriculum, will take time, a cultural shift and training.</a:t>
            </a:r>
          </a:p>
        </p:txBody>
      </p:sp>
    </p:spTree>
    <p:extLst>
      <p:ext uri="{BB962C8B-B14F-4D97-AF65-F5344CB8AC3E}">
        <p14:creationId xmlns:p14="http://schemas.microsoft.com/office/powerpoint/2010/main" val="1058411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A552F-3C8A-41C7-911D-FDD3424245E7}"/>
              </a:ext>
            </a:extLst>
          </p:cNvPr>
          <p:cNvSpPr>
            <a:spLocks noGrp="1"/>
          </p:cNvSpPr>
          <p:nvPr>
            <p:ph type="title"/>
          </p:nvPr>
        </p:nvSpPr>
        <p:spPr/>
        <p:txBody>
          <a:bodyPr/>
          <a:lstStyle/>
          <a:p>
            <a:r>
              <a:rPr lang="en-GB" dirty="0"/>
              <a:t>Subsidiarity &amp; teacher agency</a:t>
            </a:r>
          </a:p>
        </p:txBody>
      </p:sp>
      <p:sp>
        <p:nvSpPr>
          <p:cNvPr id="3" name="Content Placeholder 2">
            <a:extLst>
              <a:ext uri="{FF2B5EF4-FFF2-40B4-BE49-F238E27FC236}">
                <a16:creationId xmlns:a16="http://schemas.microsoft.com/office/drawing/2014/main" id="{514607E1-E61C-462C-A3B2-DDBD304697F9}"/>
              </a:ext>
            </a:extLst>
          </p:cNvPr>
          <p:cNvSpPr>
            <a:spLocks noGrp="1"/>
          </p:cNvSpPr>
          <p:nvPr>
            <p:ph idx="1"/>
          </p:nvPr>
        </p:nvSpPr>
        <p:spPr/>
        <p:txBody>
          <a:bodyPr/>
          <a:lstStyle/>
          <a:p>
            <a:pPr marL="0" indent="0">
              <a:buNone/>
            </a:pPr>
            <a:r>
              <a:rPr lang="en-GB" i="1" dirty="0">
                <a:effectLst/>
              </a:rPr>
              <a:t>“In order for curriculum innovation to be successful, school leaders need to create an ethos for change that empowers teachers to experiment with the curriculum through the adoption of distributed forms of leadership” </a:t>
            </a:r>
            <a:r>
              <a:rPr lang="en-GB" dirty="0">
                <a:effectLst/>
              </a:rPr>
              <a:t>(2015, </a:t>
            </a:r>
            <a:r>
              <a:rPr lang="en-GB" dirty="0" err="1">
                <a:effectLst/>
              </a:rPr>
              <a:t>Brundrett</a:t>
            </a:r>
            <a:r>
              <a:rPr lang="en-GB" dirty="0">
                <a:effectLst/>
              </a:rPr>
              <a:t> and Duncan (2015) </a:t>
            </a:r>
          </a:p>
          <a:p>
            <a:r>
              <a:rPr lang="en-GB" sz="2000" dirty="0">
                <a:effectLst/>
              </a:rPr>
              <a:t>The idea of “teacher agency” (Priestley, 2013) will require teachers to trial new ways of working to build the confidence to test ideas, retry and not be afraid to fail. This can only be achieved within a school climate of support and freedom and a ‘have a go’ attitude.</a:t>
            </a:r>
          </a:p>
          <a:p>
            <a:pPr marL="0" indent="0">
              <a:buNone/>
            </a:pPr>
            <a:endParaRPr lang="en-GB" sz="2000" dirty="0">
              <a:effectLst/>
            </a:endParaRPr>
          </a:p>
        </p:txBody>
      </p:sp>
    </p:spTree>
    <p:extLst>
      <p:ext uri="{BB962C8B-B14F-4D97-AF65-F5344CB8AC3E}">
        <p14:creationId xmlns:p14="http://schemas.microsoft.com/office/powerpoint/2010/main" val="1221492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1DE1D-DC29-4377-B770-282E941B8D1B}"/>
              </a:ext>
            </a:extLst>
          </p:cNvPr>
          <p:cNvSpPr>
            <a:spLocks noGrp="1"/>
          </p:cNvSpPr>
          <p:nvPr>
            <p:ph type="title"/>
          </p:nvPr>
        </p:nvSpPr>
        <p:spPr/>
        <p:txBody>
          <a:bodyPr/>
          <a:lstStyle/>
          <a:p>
            <a:r>
              <a:rPr lang="en-GB" dirty="0"/>
              <a:t>Emerging Findings:  Approach to enquiry</a:t>
            </a:r>
          </a:p>
        </p:txBody>
      </p:sp>
      <p:sp>
        <p:nvSpPr>
          <p:cNvPr id="3" name="Content Placeholder 2">
            <a:extLst>
              <a:ext uri="{FF2B5EF4-FFF2-40B4-BE49-F238E27FC236}">
                <a16:creationId xmlns:a16="http://schemas.microsoft.com/office/drawing/2014/main" id="{A41B2E43-059F-44A2-BAA4-ABE9475CE95A}"/>
              </a:ext>
            </a:extLst>
          </p:cNvPr>
          <p:cNvSpPr>
            <a:spLocks noGrp="1"/>
          </p:cNvSpPr>
          <p:nvPr>
            <p:ph idx="1"/>
          </p:nvPr>
        </p:nvSpPr>
        <p:spPr/>
        <p:txBody>
          <a:bodyPr>
            <a:normAutofit/>
          </a:bodyPr>
          <a:lstStyle/>
          <a:p>
            <a:pPr lvl="0"/>
            <a:r>
              <a:rPr lang="en-GB" dirty="0">
                <a:effectLst/>
              </a:rPr>
              <a:t>Teachers very involved in the enquiry process listing both strengths and weaknesses in their practice as well as the learning of the pupils.</a:t>
            </a:r>
          </a:p>
          <a:p>
            <a:pPr lvl="0"/>
            <a:r>
              <a:rPr lang="en-GB" dirty="0">
                <a:effectLst/>
              </a:rPr>
              <a:t>Reflections honest with a number of frustrations listed.</a:t>
            </a:r>
          </a:p>
          <a:p>
            <a:pPr lvl="0"/>
            <a:r>
              <a:rPr lang="en-GB" dirty="0">
                <a:effectLst/>
              </a:rPr>
              <a:t>Sharing of practice is developing across departments due to the idea of stage not age.</a:t>
            </a:r>
          </a:p>
          <a:p>
            <a:pPr lvl="0"/>
            <a:endParaRPr lang="en-GB" dirty="0">
              <a:effectLst/>
            </a:endParaRPr>
          </a:p>
          <a:p>
            <a:endParaRPr lang="en-GB" dirty="0"/>
          </a:p>
        </p:txBody>
      </p:sp>
    </p:spTree>
    <p:extLst>
      <p:ext uri="{BB962C8B-B14F-4D97-AF65-F5344CB8AC3E}">
        <p14:creationId xmlns:p14="http://schemas.microsoft.com/office/powerpoint/2010/main" val="236197190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TM04033917[[fn=Berlin]]</Template>
  <TotalTime>132</TotalTime>
  <Words>1305</Words>
  <Application>Microsoft Office PowerPoint</Application>
  <PresentationFormat>Widescreen</PresentationFormat>
  <Paragraphs>60</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Trebuchet MS</vt:lpstr>
      <vt:lpstr>Berlin</vt:lpstr>
      <vt:lpstr>Enquiry in Heronsbridge School 2021-22</vt:lpstr>
      <vt:lpstr>Enquiry Overview</vt:lpstr>
      <vt:lpstr>Enquiry Culture</vt:lpstr>
      <vt:lpstr>Question: The Pebble in our Shoe…..</vt:lpstr>
      <vt:lpstr>Methodology/ Professional Development</vt:lpstr>
      <vt:lpstr>Enquiry Design</vt:lpstr>
      <vt:lpstr>Subsidiarity &amp; teacher agency</vt:lpstr>
      <vt:lpstr>Subsidiarity &amp; teacher agency</vt:lpstr>
      <vt:lpstr>Emerging Findings:  Approach to enquiry</vt:lpstr>
      <vt:lpstr>Emerging Findings:  Learning Environment</vt:lpstr>
      <vt:lpstr>Emerging Findings:  Pedagogy </vt:lpstr>
      <vt:lpstr>Emerging 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Enquiry in Heronsbridge School</dc:title>
  <dc:creator>Lisa James-Smith</dc:creator>
  <cp:lastModifiedBy>Lisa James-Smith</cp:lastModifiedBy>
  <cp:revision>11</cp:revision>
  <dcterms:created xsi:type="dcterms:W3CDTF">2022-09-15T15:27:28Z</dcterms:created>
  <dcterms:modified xsi:type="dcterms:W3CDTF">2022-09-15T17:39:46Z</dcterms:modified>
</cp:coreProperties>
</file>